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94" r:id="rId2"/>
    <p:sldId id="292" r:id="rId3"/>
    <p:sldId id="293" r:id="rId4"/>
    <p:sldId id="29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66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6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CD4A9-8A44-432D-ACCC-0472F661D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00149"/>
            <a:ext cx="9966960" cy="1493881"/>
          </a:xfrm>
        </p:spPr>
        <p:txBody>
          <a:bodyPr/>
          <a:lstStyle/>
          <a:p>
            <a:r>
              <a:rPr lang="nl-NL" dirty="0"/>
              <a:t>GRAMMATICA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9C1923-9928-417A-B1E0-8A28B628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2842481"/>
            <a:ext cx="8767860" cy="1388165"/>
          </a:xfrm>
        </p:spPr>
        <p:txBody>
          <a:bodyPr/>
          <a:lstStyle/>
          <a:p>
            <a:r>
              <a:rPr lang="nl-NL" dirty="0"/>
              <a:t>	Door mevrouw Buitendijk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AA1DC2-5F5D-4051-A4F1-AAC632A48A07}"/>
              </a:ext>
            </a:extLst>
          </p:cNvPr>
          <p:cNvSpPr txBox="1"/>
          <p:nvPr/>
        </p:nvSpPr>
        <p:spPr>
          <a:xfrm>
            <a:off x="2962275" y="4486275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Regelmatige werkwoorden in de tegenwoordige tijd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020DBEE-7F7B-4E04-916F-FAD4EBF50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6"/>
    </mc:Choice>
    <mc:Fallback xmlns="">
      <p:transition spd="slow" advTm="9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93895"/>
            <a:ext cx="9875520" cy="133643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dirty="0">
                <a:solidFill>
                  <a:srgbClr val="FF0000"/>
                </a:solidFill>
              </a:rPr>
              <a:t>Het zwakke werkwoord in de tegenwoordige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730326"/>
            <a:ext cx="9872871" cy="50514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400" dirty="0"/>
              <a:t>	</a:t>
            </a:r>
            <a:r>
              <a:rPr lang="nl-NL" sz="2400" dirty="0" err="1"/>
              <a:t>ich</a:t>
            </a:r>
            <a:r>
              <a:rPr lang="nl-NL" sz="2400" dirty="0"/>
              <a:t>	       </a:t>
            </a:r>
            <a:r>
              <a:rPr lang="nl-NL" sz="2400" dirty="0" err="1"/>
              <a:t>mach</a:t>
            </a:r>
            <a:r>
              <a:rPr lang="nl-NL" sz="2400" dirty="0" err="1">
                <a:solidFill>
                  <a:srgbClr val="FF0000"/>
                </a:solidFill>
              </a:rPr>
              <a:t>e</a:t>
            </a:r>
            <a:r>
              <a:rPr lang="nl-NL" sz="2400" dirty="0">
                <a:solidFill>
                  <a:srgbClr val="FF0000"/>
                </a:solidFill>
              </a:rPr>
              <a:t>			</a:t>
            </a:r>
            <a:r>
              <a:rPr lang="nl-NL" sz="2400" dirty="0">
                <a:solidFill>
                  <a:schemeClr val="tx1"/>
                </a:solidFill>
              </a:rPr>
              <a:t>ik maak</a:t>
            </a: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	du 	       </a:t>
            </a:r>
            <a:r>
              <a:rPr lang="nl-NL" sz="2400" dirty="0" err="1"/>
              <a:t>mach</a:t>
            </a:r>
            <a:r>
              <a:rPr lang="nl-NL" sz="2400" dirty="0" err="1">
                <a:solidFill>
                  <a:srgbClr val="FF0000"/>
                </a:solidFill>
              </a:rPr>
              <a:t>st</a:t>
            </a:r>
            <a:r>
              <a:rPr lang="nl-NL" sz="2400" dirty="0">
                <a:solidFill>
                  <a:srgbClr val="FF0000"/>
                </a:solidFill>
              </a:rPr>
              <a:t>			</a:t>
            </a:r>
            <a:r>
              <a:rPr lang="nl-NL" sz="2400" dirty="0">
                <a:solidFill>
                  <a:schemeClr val="tx1"/>
                </a:solidFill>
              </a:rPr>
              <a:t>jij maakt</a:t>
            </a:r>
            <a:r>
              <a:rPr lang="nl-NL" sz="2400" dirty="0">
                <a:solidFill>
                  <a:srgbClr val="FF0000"/>
                </a:solidFill>
              </a:rPr>
              <a:t>	</a:t>
            </a: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	er/</a:t>
            </a:r>
            <a:r>
              <a:rPr lang="nl-NL" sz="2400" dirty="0" err="1"/>
              <a:t>sie</a:t>
            </a:r>
            <a:r>
              <a:rPr lang="nl-NL" sz="2400" dirty="0"/>
              <a:t>/es   mach</a:t>
            </a:r>
            <a:r>
              <a:rPr lang="nl-NL" sz="2400" dirty="0">
                <a:solidFill>
                  <a:srgbClr val="FF0000"/>
                </a:solidFill>
              </a:rPr>
              <a:t>t			</a:t>
            </a:r>
            <a:r>
              <a:rPr lang="nl-NL" sz="2400" dirty="0">
                <a:solidFill>
                  <a:schemeClr val="tx1"/>
                </a:solidFill>
              </a:rPr>
              <a:t>hij/zij/het maakt</a:t>
            </a:r>
          </a:p>
          <a:p>
            <a:pPr marL="45720" indent="0">
              <a:buNone/>
            </a:pP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	</a:t>
            </a:r>
            <a:r>
              <a:rPr lang="nl-NL" sz="2400" dirty="0" err="1"/>
              <a:t>wir</a:t>
            </a:r>
            <a:r>
              <a:rPr lang="nl-NL" sz="2400" dirty="0"/>
              <a:t>	        </a:t>
            </a:r>
            <a:r>
              <a:rPr lang="nl-NL" sz="2400" dirty="0" err="1"/>
              <a:t>mach</a:t>
            </a:r>
            <a:r>
              <a:rPr lang="nl-NL" sz="2400" dirty="0" err="1">
                <a:solidFill>
                  <a:srgbClr val="FF0000"/>
                </a:solidFill>
              </a:rPr>
              <a:t>en</a:t>
            </a:r>
            <a:r>
              <a:rPr lang="nl-NL" sz="2400" dirty="0">
                <a:solidFill>
                  <a:srgbClr val="FF0000"/>
                </a:solidFill>
              </a:rPr>
              <a:t>			</a:t>
            </a:r>
            <a:r>
              <a:rPr lang="nl-NL" sz="2400" dirty="0">
                <a:solidFill>
                  <a:schemeClr val="tx1"/>
                </a:solidFill>
              </a:rPr>
              <a:t>wij maken</a:t>
            </a: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	</a:t>
            </a:r>
            <a:r>
              <a:rPr lang="nl-NL" sz="2400" dirty="0" err="1"/>
              <a:t>ihr</a:t>
            </a:r>
            <a:r>
              <a:rPr lang="nl-NL" sz="2400" dirty="0"/>
              <a:t>	        mach</a:t>
            </a:r>
            <a:r>
              <a:rPr lang="nl-NL" sz="2400" dirty="0">
                <a:solidFill>
                  <a:srgbClr val="FF0000"/>
                </a:solidFill>
              </a:rPr>
              <a:t>t			</a:t>
            </a:r>
            <a:r>
              <a:rPr lang="nl-NL" sz="2400" dirty="0">
                <a:solidFill>
                  <a:schemeClr val="tx1"/>
                </a:solidFill>
              </a:rPr>
              <a:t>jullie maken</a:t>
            </a: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	</a:t>
            </a:r>
            <a:r>
              <a:rPr lang="nl-NL" sz="2400" dirty="0" err="1"/>
              <a:t>sie</a:t>
            </a:r>
            <a:r>
              <a:rPr lang="nl-NL" sz="2400" dirty="0"/>
              <a:t>/</a:t>
            </a:r>
            <a:r>
              <a:rPr lang="nl-NL" sz="2400" dirty="0" err="1"/>
              <a:t>Sie</a:t>
            </a:r>
            <a:r>
              <a:rPr lang="nl-NL" sz="2400" dirty="0"/>
              <a:t>       </a:t>
            </a:r>
            <a:r>
              <a:rPr lang="nl-NL" sz="2400" dirty="0" err="1"/>
              <a:t>mach</a:t>
            </a:r>
            <a:r>
              <a:rPr lang="nl-NL" sz="2400" dirty="0" err="1">
                <a:solidFill>
                  <a:srgbClr val="FF0000"/>
                </a:solidFill>
              </a:rPr>
              <a:t>en</a:t>
            </a:r>
            <a:r>
              <a:rPr lang="nl-NL" sz="2400" dirty="0">
                <a:solidFill>
                  <a:srgbClr val="FF0000"/>
                </a:solidFill>
              </a:rPr>
              <a:t>			</a:t>
            </a:r>
            <a:r>
              <a:rPr lang="nl-NL" sz="2400" dirty="0">
                <a:solidFill>
                  <a:schemeClr val="tx1"/>
                </a:solidFill>
              </a:rPr>
              <a:t>zij maken / u maakt</a:t>
            </a:r>
          </a:p>
          <a:p>
            <a:pPr marL="45720" indent="0">
              <a:buNone/>
            </a:pPr>
            <a:endParaRPr lang="nl-NL" sz="2400" dirty="0"/>
          </a:p>
          <a:p>
            <a:pPr marL="45720" indent="0">
              <a:buNone/>
            </a:pPr>
            <a:r>
              <a:rPr lang="nl-NL" sz="2000" dirty="0"/>
              <a:t>Het hele werkwoord min -en plus -e -st -t -en -t -en.</a:t>
            </a:r>
          </a:p>
          <a:p>
            <a:pPr marL="45720" indent="0">
              <a:buNone/>
            </a:pPr>
            <a:r>
              <a:rPr lang="nl-NL" sz="2000" dirty="0"/>
              <a:t>stam + de uitgangen 	</a:t>
            </a:r>
          </a:p>
          <a:p>
            <a:pPr marL="45720" indent="0">
              <a:buNone/>
            </a:pPr>
            <a:endParaRPr lang="nl-NL" sz="2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22F091-F489-49E5-B5E9-E090E431E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43"/>
    </mc:Choice>
    <mc:Fallback xmlns="">
      <p:transition spd="slow" advTm="106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Ezelsbruggetje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/>
              <a:t>de uitgangen die na de stam komen, vormen samen het woord: </a:t>
            </a:r>
          </a:p>
          <a:p>
            <a:pPr marL="45720" indent="0">
              <a:buNone/>
            </a:pPr>
            <a:r>
              <a:rPr lang="nl-NL" sz="3600" dirty="0"/>
              <a:t>		(</a:t>
            </a:r>
            <a:r>
              <a:rPr lang="nl-NL" sz="3600" dirty="0" err="1"/>
              <a:t>fe</a:t>
            </a:r>
            <a:r>
              <a:rPr lang="nl-NL" sz="3600" dirty="0"/>
              <a:t>)</a:t>
            </a:r>
            <a:r>
              <a:rPr lang="nl-NL" sz="4000" dirty="0" err="1">
                <a:solidFill>
                  <a:srgbClr val="FF0000"/>
                </a:solidFill>
              </a:rPr>
              <a:t>esttenten</a:t>
            </a:r>
            <a:endParaRPr lang="nl-NL" sz="40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nl-NL" sz="4000" dirty="0">
              <a:solidFill>
                <a:srgbClr val="FF0000"/>
              </a:solidFill>
            </a:endParaRPr>
          </a:p>
          <a:p>
            <a:r>
              <a:rPr lang="nl-NL" sz="3600" dirty="0"/>
              <a:t>De meeste Duitse werkwoorden zijn regelmatig en gaan zoals “</a:t>
            </a:r>
            <a:r>
              <a:rPr lang="nl-NL" sz="3600" dirty="0" err="1"/>
              <a:t>machen</a:t>
            </a:r>
            <a:r>
              <a:rPr lang="nl-NL" sz="3600" dirty="0"/>
              <a:t>”.</a:t>
            </a:r>
          </a:p>
          <a:p>
            <a:endParaRPr lang="nl-NL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8BBDF9-9ADE-4127-B88D-13C65E33E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12"/>
    </mc:Choice>
    <mc:Fallback xmlns="">
      <p:transition spd="slow" advTm="57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60EEC-ED7C-4B87-AE96-9B6796922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2FB4F9-2BD2-44A1-8D2D-09DB7CF4F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519C26-DC50-4E5E-A024-196210907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1"/>
    </mc:Choice>
    <mc:Fallback xmlns="">
      <p:transition spd="slow" advTm="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1620</TotalTime>
  <Words>147</Words>
  <Application>Microsoft Office PowerPoint</Application>
  <PresentationFormat>Breedbeeld</PresentationFormat>
  <Paragraphs>20</Paragraphs>
  <Slides>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Corbel</vt:lpstr>
      <vt:lpstr>Basis</vt:lpstr>
      <vt:lpstr>GRAMMATICA </vt:lpstr>
      <vt:lpstr>Het zwakke werkwoord in de tegenwoordige tijd</vt:lpstr>
      <vt:lpstr>Ezelsbruggetje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Berry</dc:creator>
  <cp:lastModifiedBy>Marlene Buitendijk</cp:lastModifiedBy>
  <cp:revision>98</cp:revision>
  <dcterms:created xsi:type="dcterms:W3CDTF">2014-07-29T12:18:23Z</dcterms:created>
  <dcterms:modified xsi:type="dcterms:W3CDTF">2020-05-19T17:58:02Z</dcterms:modified>
</cp:coreProperties>
</file>